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66" r:id="rId4"/>
    <p:sldId id="323" r:id="rId5"/>
    <p:sldId id="325" r:id="rId6"/>
    <p:sldId id="327" r:id="rId7"/>
    <p:sldId id="326" r:id="rId8"/>
    <p:sldId id="328" r:id="rId9"/>
    <p:sldId id="329" r:id="rId10"/>
    <p:sldId id="330" r:id="rId11"/>
    <p:sldId id="332" r:id="rId12"/>
    <p:sldId id="331" r:id="rId13"/>
    <p:sldId id="333" r:id="rId14"/>
    <p:sldId id="334" r:id="rId15"/>
    <p:sldId id="335" r:id="rId16"/>
    <p:sldId id="336" r:id="rId17"/>
    <p:sldId id="337" r:id="rId18"/>
    <p:sldId id="338" r:id="rId19"/>
    <p:sldId id="270" r:id="rId20"/>
    <p:sldId id="285" r:id="rId21"/>
    <p:sldId id="284" r:id="rId22"/>
  </p:sldIdLst>
  <p:sldSz cx="24384000" cy="13716000"/>
  <p:notesSz cx="6858000" cy="9144000"/>
  <p:embeddedFontLst>
    <p:embeddedFont>
      <p:font typeface="Avenir" panose="02000503020000020003" pitchFamily="2" charset="0"/>
      <p:regular r:id="rId24"/>
      <p:italic r:id="rId25"/>
    </p:embeddedFont>
    <p:embeddedFont>
      <p:font typeface="Avenir Black" panose="02000503020000020003" pitchFamily="2" charset="0"/>
      <p:bold r:id="rId26"/>
      <p:italic r:id="rId27"/>
      <p:boldItalic r:id="rId28"/>
    </p:embeddedFont>
    <p:embeddedFont>
      <p:font typeface="Avenir Book" panose="02000503020000020003" pitchFamily="2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OCRB" panose="020B0609020202020204" pitchFamily="49" charset="77"/>
      <p:regular r:id="rId32"/>
    </p:embeddedFont>
    <p:embeddedFont>
      <p:font typeface="Open Sans ExtraBold" panose="020B0606030504020204" pitchFamily="34" charset="0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Open Sans Semibold" panose="020B0606030504020204" pitchFamily="34" charset="0"/>
      <p:regular r:id="rId38"/>
      <p:bold r:id="rId39"/>
      <p:italic r:id="rId40"/>
      <p:boldItalic r:id="rId4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891"/>
  </p:normalViewPr>
  <p:slideViewPr>
    <p:cSldViewPr snapToGrid="0" snapToObjects="1">
      <p:cViewPr varScale="1">
        <p:scale>
          <a:sx n="48" d="100"/>
          <a:sy n="48" d="100"/>
        </p:scale>
        <p:origin x="1136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9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08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Divide and Conquer: Recurrence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Therefore, our recurrence for the running time of MATRIX-MULTIPLY-RECURSIVE is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will see later that the recurrence above has the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Avenir Black" panose="02000503020000020003" pitchFamily="2" charset="0"/>
                  </a:rPr>
                  <a:t>Why is the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venir Black" panose="02000503020000020003" pitchFamily="2" charset="0"/>
                  </a:rPr>
                  <a:t> solution to this recurrence so much larger than the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b="1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𝐧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𝐥𝐠</m:t>
                        </m:r>
                      </m:fName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func>
                    <m:r>
                      <a:rPr lang="en-US" b="1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venir Black" panose="02000503020000020003" pitchFamily="2" charset="0"/>
                  </a:rPr>
                  <a:t> solution to the merge-sort recurrence?</a:t>
                </a:r>
                <a:r>
                  <a:rPr lang="en-US" dirty="0"/>
                  <a:t> After all, the recurrence for merge sort contains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term, whereas the recurrence for recursive matrix multiplication contains only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term. </a:t>
                </a:r>
              </a:p>
              <a:p>
                <a:r>
                  <a:rPr lang="en-US" dirty="0"/>
                  <a:t>To answer that, we can look into the recursion trees.</a:t>
                </a:r>
              </a:p>
              <a:p>
                <a:endParaRPr lang="en-US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8357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932F-494C-7CF9-A4F7-256AC5C9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9600" dirty="0"/>
              <a:t>Strassen’s algorithm for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477747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Theory behind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It’s hard to imagine that any matrix multiplication algorithm could take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time, since the natural definition of matrix multiplication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scalar multiplications. </a:t>
                </a:r>
              </a:p>
              <a:p>
                <a:r>
                  <a:rPr lang="en-US" dirty="0"/>
                  <a:t>1969, when V. Strassen published a remarkable recursive algorithm for multiplying matrices. </a:t>
                </a:r>
              </a:p>
              <a:p>
                <a:r>
                  <a:rPr lang="en-US" dirty="0"/>
                  <a:t>Strassen’s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 Since lg 7 = 2.8073549… the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2.81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time, which is better asymptotically than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key to Strassen’s method is to use the divide-and-conquer idea from the MATRIX-MULTIPLY-RECURSIVE procedure, but make the recursion tree less bushy. </a:t>
                </a:r>
              </a:p>
              <a:p>
                <a:r>
                  <a:rPr lang="en-US" dirty="0"/>
                  <a:t>Instead of performing eight recursive multiplications of matrices, Strassen’s algorithm performs only seven. </a:t>
                </a:r>
              </a:p>
              <a:p>
                <a:r>
                  <a:rPr lang="en-US" dirty="0"/>
                  <a:t>The cost of eliminating one matrix multiplication is several new additions and subtractions of matrices, but still only a constant number.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 r="-822" b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8575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Theory behind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understand the nature of Strassen’s algorithm, suppose you want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dirty="0"/>
                  <a:t> from </a:t>
                </a:r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D" dirty="0"/>
                  <a:t> and </a:t>
                </a:r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D" dirty="0"/>
                  <a:t>.</a:t>
                </a:r>
              </a:p>
              <a:p>
                <a:r>
                  <a:rPr lang="en-ID" dirty="0"/>
                  <a:t>The straightforward calculation would be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, which has two multiplications and one subtraction (or negative addition).</a:t>
                </a:r>
              </a:p>
              <a:p>
                <a:r>
                  <a:rPr lang="en-ID" dirty="0"/>
                  <a:t>However, we also has the algebra trick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D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, which has one multiplication and two additions.</a:t>
                </a:r>
              </a:p>
              <a:p>
                <a:r>
                  <a:rPr lang="en-ID" dirty="0"/>
                  <a:t>Both approach still requires three scalar operations.</a:t>
                </a:r>
              </a:p>
              <a:p>
                <a:r>
                  <a:rPr lang="en-ID" dirty="0"/>
                  <a:t>If </a:t>
                </a:r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D" dirty="0"/>
                  <a:t> and </a:t>
                </a:r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D" dirty="0"/>
                  <a:t> are large matrices, however, the cost of multiplying outweighs the cost of adding, in which case the second method outperforms the first, although not asymptotically. </a:t>
                </a:r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575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Overall, there are 4 steps in Strassen’s algorithm:</a:t>
                </a:r>
              </a:p>
              <a:p>
                <a:pPr lvl="1"/>
                <a:r>
                  <a:rPr lang="en-US" dirty="0"/>
                  <a:t>For base case, perform a single scalar multiplication and a single scalar addition. Otherwise, partition the input matrices A and B and output matrix C into submatrices. This step takes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dirty="0"/>
                  <a:t>time by index calculation, just as in MATRIX-MULTIPLY-RECURSIVE. </a:t>
                </a:r>
              </a:p>
              <a:p>
                <a:pPr lvl="1"/>
                <a:r>
                  <a:rPr lang="en-US" dirty="0"/>
                  <a:t>Create ten n/2 X n/2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 each of which is the sum or difference of two submatrices from step 1. Create and zero the entries of seven n/2 X n/2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to hold seven n/2 X n/2 matrices products. This step takes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</a:t>
                </a:r>
              </a:p>
              <a:p>
                <a:pPr lvl="1"/>
                <a:r>
                  <a:rPr lang="en-US" dirty="0"/>
                  <a:t>Recursively compute seven matrix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using submatrices from step 1 and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from step 2, taking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dirty="0"/>
                  <a:t> time.</a:t>
                </a:r>
              </a:p>
              <a:p>
                <a:pPr lvl="1"/>
                <a:r>
                  <a:rPr lang="en-US" dirty="0"/>
                  <a:t>Update the four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of the result matrix C by adding or subtracting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matrices, which takes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 r="-1328" b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7783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is similar to the MULTIPLY-RECURSIVE procedure.</a:t>
            </a:r>
          </a:p>
          <a:p>
            <a:r>
              <a:rPr lang="en-US" dirty="0"/>
              <a:t>For step 2, this is the detail of 10 matrices created: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6" name="Picture 5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89E7A2BA-DE36-FCEF-C6E8-B6C52B02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5690577"/>
            <a:ext cx="9768875" cy="72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07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 recursively multiplies n/2 X n/2 matrices 7 times to compute the following matrices, each of which is the sum or difference of products of A and B submatrices: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7" name="Picture 6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DA91B5C3-8D9C-97A6-B2D6-3B0B636BC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5898343"/>
            <a:ext cx="20049246" cy="64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53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Update the four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of the result matrix C by adding or subtracting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font, typography, calligraphy, white&#10;&#10;Description automatically generated">
            <a:extLst>
              <a:ext uri="{FF2B5EF4-FFF2-40B4-BE49-F238E27FC236}">
                <a16:creationId xmlns:a16="http://schemas.microsoft.com/office/drawing/2014/main" id="{23547EE7-CA69-5F93-AA3F-EF42C2D7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1" y="6011635"/>
            <a:ext cx="8797335" cy="122973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0B66A0F-D40D-7766-75DC-7FD44994C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39" y="7481276"/>
            <a:ext cx="8351921" cy="1341674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D2C6928-45DD-C9AB-CC89-620C4FE85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5" y="9075254"/>
            <a:ext cx="8195090" cy="1341674"/>
          </a:xfrm>
          <a:prstGeom prst="rect">
            <a:avLst/>
          </a:prstGeom>
        </p:spPr>
      </p:pic>
      <p:pic>
        <p:nvPicPr>
          <p:cNvPr id="13" name="Picture 12" descr="A picture containing font, handwriting, typography, calligraphy&#10;&#10;Description automatically generated">
            <a:extLst>
              <a:ext uri="{FF2B5EF4-FFF2-40B4-BE49-F238E27FC236}">
                <a16:creationId xmlns:a16="http://schemas.microsoft.com/office/drawing/2014/main" id="{7BD36C25-21E1-0179-DE77-8C3354BDC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50" y="10721729"/>
            <a:ext cx="9056300" cy="13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3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Hence, we obtain the following recurrence for the running time of Strassen’s algorithm: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has the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func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2.81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4194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Prove truth of formula below using mathematical induction.</a:t>
                </a:r>
              </a:p>
              <a:p>
                <a:pPr eaLnBrk="1" hangingPunct="1">
                  <a:buFontTx/>
                  <a:buNone/>
                </a:pP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Create an algorithm to calculate sum of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odd number using recursive technique.</a:t>
                </a:r>
              </a:p>
              <a:p>
                <a:r>
                  <a:rPr lang="en-US" dirty="0"/>
                  <a:t>Prove the formula below using mathematical induction:</a:t>
                </a:r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C759B2-0E73-AE4A-C402-EC8CE226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04960"/>
              </p:ext>
            </p:extLst>
          </p:nvPr>
        </p:nvGraphicFramePr>
        <p:xfrm>
          <a:off x="7735460" y="5211686"/>
          <a:ext cx="8913080" cy="145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122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460" y="5211686"/>
                        <a:ext cx="8913080" cy="1454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68C96AA-34AC-B733-2C67-CD0AA55E2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549916"/>
              </p:ext>
            </p:extLst>
          </p:nvPr>
        </p:nvGraphicFramePr>
        <p:xfrm>
          <a:off x="9820600" y="9101015"/>
          <a:ext cx="4742800" cy="145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431640" progId="Equation.3">
                  <p:embed/>
                </p:oleObj>
              </mc:Choice>
              <mc:Fallback>
                <p:oleObj name="Equation" r:id="rId5" imgW="1409400" imgH="431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600" y="9101015"/>
                        <a:ext cx="4742800" cy="1454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Solving Recurrences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Substitution method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Recursion tree method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Master method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Recurrences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Ways to solve recurrences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4400" dirty="0"/>
                  <a:t>After learning about divide-and-conquer algorithms for merge sort and matrix multiplication, we’ll explore several mathematical tools for solving recurrences-that is, for obtaining asymptotic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4400" dirty="0"/>
                  <a:t>-,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4400" dirty="0"/>
                  <a:t>-,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4400" dirty="0"/>
                  <a:t>-bounds on their solutions.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400" dirty="0"/>
                  <a:t>We want simple-to-use tools that can handle the most commonly occurring situations.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400" dirty="0"/>
                  <a:t>But we also want general tools that work, perhaps with a little more effort, for less common cases. </a:t>
                </a:r>
              </a:p>
              <a:p>
                <a:pPr>
                  <a:spcBef>
                    <a:spcPts val="0"/>
                  </a:spcBef>
                </a:pPr>
                <a:endParaRPr lang="en-US" sz="4400" dirty="0"/>
              </a:p>
              <a:p>
                <a:pPr>
                  <a:spcBef>
                    <a:spcPts val="0"/>
                  </a:spcBef>
                </a:pPr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1645" t="-2972" r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984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Substitution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4000" dirty="0"/>
                  <a:t>Probably the most robust method for solving recurrences:</a:t>
                </a:r>
              </a:p>
              <a:p>
                <a:pPr marL="1352550" lvl="1" indent="-7429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Guess the form of the solution</a:t>
                </a:r>
              </a:p>
              <a:p>
                <a:pPr marL="1352550" lvl="1" indent="-7429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Verify by induction</a:t>
                </a:r>
              </a:p>
              <a:p>
                <a:pPr marL="1352550" lvl="1" indent="-74295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Solve for constants.</a:t>
                </a:r>
              </a:p>
              <a:p>
                <a:pPr marL="1352550" lvl="1" indent="-742950">
                  <a:spcBef>
                    <a:spcPts val="0"/>
                  </a:spcBef>
                  <a:buFont typeface="+mj-lt"/>
                  <a:buAutoNum type="arabicPeriod"/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recurrence is similar to merge sort, except the floor function.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Thus, let’s guess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chemeClr val="accent4"/>
                    </a:solidFill>
                  </a:rPr>
                  <a:t>Prove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seperately</a:t>
                </a:r>
                <a:r>
                  <a:rPr lang="en-US"/>
                  <a:t>).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3243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Based on the procedure, we can tell that it operates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because triply nested for loops runs for exactly n iterations and line 4 takes constant time.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Even if we add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for initializing C to 0, the running time is still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2AB91F0-8E93-B263-C92D-08C066D2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4125885"/>
            <a:ext cx="20049246" cy="44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55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Let’s see how to compute the matrix product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D" dirty="0"/>
                  <a:t> using divide-and-conquer.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D" dirty="0"/>
                  <a:t>, the divide step partitions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dirty="0"/>
                  <a:t> matrices into four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D" dirty="0"/>
                  <a:t> submatrices.</a:t>
                </a:r>
              </a:p>
              <a:p>
                <a:r>
                  <a:rPr lang="en-ID" dirty="0"/>
                  <a:t>We’ll assume that n is an exact power of 2, so that as the algorithm recurses, we are guaranteed that the submatrix dimensions are integer. </a:t>
                </a:r>
              </a:p>
              <a:p>
                <a:r>
                  <a:rPr lang="en-ID" dirty="0"/>
                  <a:t>The divide step views each of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dirty="0"/>
                  <a:t> matrices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D" dirty="0"/>
                  <a:t> as four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D" dirty="0"/>
                  <a:t> submatrices:</a:t>
                </a:r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r>
                  <a:rPr lang="en-ID" dirty="0"/>
                  <a:t>Then, we can write the matrix product as: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D5820FE-B080-6B76-2E8B-F7F9570F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3" y="7551517"/>
            <a:ext cx="11936966" cy="1392646"/>
          </a:xfrm>
          <a:prstGeom prst="rect">
            <a:avLst/>
          </a:prstGeom>
        </p:spPr>
      </p:pic>
      <p:pic>
        <p:nvPicPr>
          <p:cNvPr id="9" name="Picture 8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233F37DC-995E-CBE5-845D-13B2593E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3" y="10161763"/>
            <a:ext cx="13786679" cy="278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F4FE5-8D23-80AE-B340-4F40E024073A}"/>
              </a:ext>
            </a:extLst>
          </p:cNvPr>
          <p:cNvSpPr txBox="1"/>
          <p:nvPr/>
        </p:nvSpPr>
        <p:spPr>
          <a:xfrm>
            <a:off x="17202898" y="10101169"/>
            <a:ext cx="5022102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sym typeface="Helvetica Neue"/>
              </a:rPr>
              <a:t>We can see it has 4 equations which consist of 4 additions and 8 multiplications of n/2 X n/2 submatrices</a:t>
            </a:r>
          </a:p>
        </p:txBody>
      </p:sp>
    </p:spTree>
    <p:extLst>
      <p:ext uri="{BB962C8B-B14F-4D97-AF65-F5344CB8AC3E}">
        <p14:creationId xmlns:p14="http://schemas.microsoft.com/office/powerpoint/2010/main" val="36647208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To transform the equation to an algorithm, there are two common approaches for implementing the matrix partitioning: </a:t>
                </a:r>
              </a:p>
              <a:p>
                <a:pPr lvl="1"/>
                <a:r>
                  <a:rPr lang="en-ID" dirty="0"/>
                  <a:t>Allocating temporary storage and copying all submatrices which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time,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dirty="0"/>
                  <a:t> elements are copied </a:t>
                </a:r>
              </a:p>
              <a:p>
                <a:pPr lvl="1"/>
                <a:r>
                  <a:rPr lang="en-ID" dirty="0"/>
                  <a:t>Index calculations which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time, since it only involves arithmetic on the location information</a:t>
                </a:r>
              </a:p>
              <a:p>
                <a:r>
                  <a:rPr lang="en-ID" dirty="0"/>
                  <a:t>Going forward, we’ll assume that index calculations are used and that partitioning can be performed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time.</a:t>
                </a:r>
              </a:p>
              <a:p>
                <a:pPr lvl="1"/>
                <a:endParaRPr lang="en-ID" dirty="0"/>
              </a:p>
              <a:p>
                <a:pPr marL="0" indent="0">
                  <a:buNone/>
                </a:pPr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 r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4232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ID" dirty="0"/>
          </a:p>
        </p:txBody>
      </p:sp>
      <p:pic>
        <p:nvPicPr>
          <p:cNvPr id="6" name="Picture 5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725AE3F0-A63A-6B7C-F5A8-C7E547547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03" y="3681046"/>
            <a:ext cx="13511994" cy="93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76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In the base case, when n=1, line 3 performs just the one scalar multiplication and one addition,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ID" dirty="0"/>
                  <a:t>. As is our convention for constant base cases, we can omit this base case in the statement of the recurrence. </a:t>
                </a:r>
              </a:p>
              <a:p>
                <a:r>
                  <a:rPr lang="en-ID" dirty="0"/>
                  <a:t>The recursive case occurs when n&gt;1. As discussed, we’ll use index calculations to partition the matrices in line 6, taking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time. Lines 8-15 recursively call MATRIX-MULTIPLY-RECURSIVE a total of eight times. </a:t>
                </a:r>
              </a:p>
              <a:p>
                <a:r>
                  <a:rPr lang="en-ID" dirty="0"/>
                  <a:t>The first four recursive calls compute the first terms of equations in matrix before and the subsequent four recursive calls compute and add in the second terms. </a:t>
                </a:r>
              </a:p>
              <a:p>
                <a:r>
                  <a:rPr lang="en-ID" dirty="0"/>
                  <a:t>Because each recursive call multiplies two n/2 X n/2 matrices, thereby contributing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ID" dirty="0"/>
                  <a:t> to the overall running time, the time taken by all eight recursive calls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ID" dirty="0"/>
                  <a:t>. </a:t>
                </a:r>
              </a:p>
              <a:p>
                <a:r>
                  <a:rPr lang="en-ID" dirty="0"/>
                  <a:t>There is no combine step, because the matrix is updated in place, thanks to index calculations.</a:t>
                </a:r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 r="-1518" b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894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12165</TotalTime>
  <Words>1493</Words>
  <Application>Microsoft Macintosh PowerPoint</Application>
  <PresentationFormat>Custom</PresentationFormat>
  <Paragraphs>161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Avenir Book</vt:lpstr>
      <vt:lpstr>Avenir</vt:lpstr>
      <vt:lpstr>Arial</vt:lpstr>
      <vt:lpstr>Cambria Math</vt:lpstr>
      <vt:lpstr>OCRB</vt:lpstr>
      <vt:lpstr>Avenir Black</vt:lpstr>
      <vt:lpstr>Open Sans Light</vt:lpstr>
      <vt:lpstr>Open Sans Semibold</vt:lpstr>
      <vt:lpstr>Open Sans ExtraBold</vt:lpstr>
      <vt:lpstr>21_BasicWhite</vt:lpstr>
      <vt:lpstr>Equation</vt:lpstr>
      <vt:lpstr>Divide and Conquer: Recurrence</vt:lpstr>
      <vt:lpstr>Outline Materials</vt:lpstr>
      <vt:lpstr>Solving Recurrences</vt:lpstr>
      <vt:lpstr>Substitution Method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Strassen’s algorithm for matrix multiplication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42</cp:revision>
  <dcterms:created xsi:type="dcterms:W3CDTF">2023-06-13T08:42:51Z</dcterms:created>
  <dcterms:modified xsi:type="dcterms:W3CDTF">2023-07-21T09:58:14Z</dcterms:modified>
</cp:coreProperties>
</file>